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3"/>
    <p:sldMasterId id="214748369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IBM Plex Sans"/>
      <p:regular r:id="rId40"/>
      <p:bold r:id="rId41"/>
      <p:italic r:id="rId42"/>
      <p:boldItalic r:id="rId43"/>
    </p:embeddedFont>
    <p:embeddedFont>
      <p:font typeface="Roboto"/>
      <p:regular r:id="rId44"/>
      <p:bold r:id="rId45"/>
      <p:italic r:id="rId46"/>
      <p:boldItalic r:id="rId47"/>
    </p:embeddedFont>
    <p:embeddedFont>
      <p:font typeface="IBM Plex Sans SemiBold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-regular.fntdata"/><Relationship Id="rId42" Type="http://schemas.openxmlformats.org/officeDocument/2006/relationships/font" Target="fonts/IBMPlexSans-italic.fntdata"/><Relationship Id="rId41" Type="http://schemas.openxmlformats.org/officeDocument/2006/relationships/font" Target="fonts/IBMPlexSans-bold.fntdata"/><Relationship Id="rId44" Type="http://schemas.openxmlformats.org/officeDocument/2006/relationships/font" Target="fonts/Roboto-regular.fntdata"/><Relationship Id="rId43" Type="http://schemas.openxmlformats.org/officeDocument/2006/relationships/font" Target="fonts/IBMPlexSans-boldItalic.fntdata"/><Relationship Id="rId46" Type="http://schemas.openxmlformats.org/officeDocument/2006/relationships/font" Target="fonts/Roboto-italic.fntdata"/><Relationship Id="rId45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IBMPlexSansSemiBold-regular.fntdata"/><Relationship Id="rId47" Type="http://schemas.openxmlformats.org/officeDocument/2006/relationships/font" Target="fonts/Roboto-boldItalic.fntdata"/><Relationship Id="rId49" Type="http://schemas.openxmlformats.org/officeDocument/2006/relationships/font" Target="fonts/IBMPlexSans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IBMPlexSansSemiBold-boldItalic.fntdata"/><Relationship Id="rId50" Type="http://schemas.openxmlformats.org/officeDocument/2006/relationships/font" Target="fonts/IBMPlexSansSemiBold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hrome.google.com/webstore/detail/slides-timer/nfhjdkmpebifdelclimjfaackjhiglpc/related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hrome.google.com/webstore/detail/slides-timer/nfhjdkmpebifdelclimjfaackjhiglpc/related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hrome.google.com/webstore/detail/slides-timer/nfhjdkmpebifdelclimjfaackjhiglpc/related" TargetMode="Externa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hrome.google.com/webstore/detail/slides-timer/nfhjdkmpebifdelclimjfaackjhiglpc/related" TargetMode="Externa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hrome.google.com/webstore/detail/slides-timer/nfhjdkmpebifdelclimjfaackjhiglpc/related" TargetMode="Externa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hrome.google.com/webstore/detail/slides-timer/nfhjdkmpebifdelclimjfaackjhiglpc/related" TargetMode="Externa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54964b370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d54964b370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Выбери любой подходящий макет с названием “Титульник”.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3a3cb563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3a3cb563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3a3cb563d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3a3cb563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3a3cb563d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3a3cb563d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e5d497594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e5d497594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23727642f8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23727642f8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3727642f8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3727642f8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 таймер с обратным отсчетом времени. Работает только в браузере Гугл Хром с расширением </a:t>
            </a:r>
            <a:r>
              <a:rPr lang="ru" u="sng">
                <a:solidFill>
                  <a:schemeClr val="hlink"/>
                </a:solidFill>
                <a:hlinkClick r:id="rId2"/>
              </a:rPr>
              <a:t>SlidesTimer</a:t>
            </a:r>
            <a:r>
              <a:rPr lang="ru"/>
              <a:t>. Просто установи его, обнови страницу с презентацией и впиши нужное время для обратного отсчета. Очень удобная штука!</a:t>
            </a:r>
            <a:br>
              <a:rPr lang="ru"/>
            </a:br>
            <a:r>
              <a:rPr lang="ru"/>
              <a:t>Только не двигай ее, она выровнена так специально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2383a0764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2383a0764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2383a0764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2383a0764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2383a0764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2383a0764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 таймер с обратным отсчетом времени. Работает только в браузере Гугл Хром с расширением </a:t>
            </a:r>
            <a:r>
              <a:rPr lang="ru" u="sng">
                <a:solidFill>
                  <a:schemeClr val="hlink"/>
                </a:solidFill>
                <a:hlinkClick r:id="rId2"/>
              </a:rPr>
              <a:t>SlidesTimer</a:t>
            </a:r>
            <a:r>
              <a:rPr lang="ru"/>
              <a:t>. Просто установи его, обнови страницу с презентацией и впиши нужное время для обратного отсчета. Очень удобная штука!</a:t>
            </a:r>
            <a:br>
              <a:rPr lang="ru"/>
            </a:br>
            <a:r>
              <a:rPr lang="ru"/>
              <a:t>Только не двигай ее, она выровнена так специально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2383a0764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2383a076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e5d497594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e5d497594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23727642f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23727642f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 таймер с обратным отсчетом времени. Работает только в браузере Гугл Хром с расширением </a:t>
            </a:r>
            <a:r>
              <a:rPr lang="ru" u="sng">
                <a:solidFill>
                  <a:schemeClr val="hlink"/>
                </a:solidFill>
                <a:hlinkClick r:id="rId2"/>
              </a:rPr>
              <a:t>SlidesTimer</a:t>
            </a:r>
            <a:r>
              <a:rPr lang="ru"/>
              <a:t>. Просто установи его, обнови страницу с презентацией и впиши нужное время для обратного отсчета. Очень удобная штука!</a:t>
            </a:r>
            <a:br>
              <a:rPr lang="ru"/>
            </a:br>
            <a:r>
              <a:rPr lang="ru"/>
              <a:t>Только не двигай ее, она выровнена так специально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23a3cb563d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23a3cb563d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23a3cb563d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23a3cb563d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 таймер с обратным отсчетом времени. Работает только в браузере Гугл Хром с расширением </a:t>
            </a:r>
            <a:r>
              <a:rPr lang="ru" u="sng">
                <a:solidFill>
                  <a:schemeClr val="hlink"/>
                </a:solidFill>
                <a:hlinkClick r:id="rId2"/>
              </a:rPr>
              <a:t>SlidesTimer</a:t>
            </a:r>
            <a:r>
              <a:rPr lang="ru"/>
              <a:t>. Просто установи его, обнови страницу с презентацией и впиши нужное время для обратного отсчета. Очень удобная штука!</a:t>
            </a:r>
            <a:br>
              <a:rPr lang="ru"/>
            </a:br>
            <a:r>
              <a:rPr lang="ru"/>
              <a:t>Только не двигай ее, она выровнена так специально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23a3cb563d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23a3cb563d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23a3cb563d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23a3cb563d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3a3cb563d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3a3cb563d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 таймер с обратным отсчетом времени. Работает только в браузере Гугл Хром с расширением </a:t>
            </a:r>
            <a:r>
              <a:rPr lang="ru" u="sng">
                <a:solidFill>
                  <a:schemeClr val="hlink"/>
                </a:solidFill>
                <a:hlinkClick r:id="rId2"/>
              </a:rPr>
              <a:t>SlidesTimer</a:t>
            </a:r>
            <a:r>
              <a:rPr lang="ru"/>
              <a:t>. Просто установи его, обнови страницу с презентацией и впиши нужное время для обратного отсчета. Очень удобная штука!</a:t>
            </a:r>
            <a:br>
              <a:rPr lang="ru"/>
            </a:br>
            <a:r>
              <a:rPr lang="ru"/>
              <a:t>Только не двигай ее, она выровнена так специально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23a3cb563d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23a3cb563d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23a3cb563d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123a3cb563d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23a3cb563d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123a3cb563d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 таймер с обратным отсчетом времени. Работает только в браузере Гугл Хром с расширением </a:t>
            </a:r>
            <a:r>
              <a:rPr lang="ru" u="sng">
                <a:solidFill>
                  <a:schemeClr val="hlink"/>
                </a:solidFill>
                <a:hlinkClick r:id="rId2"/>
              </a:rPr>
              <a:t>SlidesTimer</a:t>
            </a:r>
            <a:r>
              <a:rPr lang="ru"/>
              <a:t>. Просто установи его, обнови страницу с презентацией и впиши нужное время для обратного отсчета. Очень удобная штука!</a:t>
            </a:r>
            <a:br>
              <a:rPr lang="ru"/>
            </a:br>
            <a:r>
              <a:rPr lang="ru"/>
              <a:t>Только не двигай ее, она выровнена так специально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123a3cb563d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123a3cb563d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216d790ff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216d790ff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3292ca0de_0_1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3292ca0de_0_1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23292ca0de_0_2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123292ca0de_0_2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23292ca0de_0_20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23292ca0de_0_20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2383a0764f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2383a0764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23292ca0de_0_18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123292ca0de_0_18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 совсем. Но всегда используем в конце презентации.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23292ca0de_0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23292ca0de_0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23292ca0de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23292ca0de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a3cb563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3a3cb563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23a3cb563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23a3cb563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23a3cb563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23a3cb563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a3cb563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a3cb563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image" Target="../media/image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Relationship Id="rId3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5" name="Google Shape;5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0" name="Google Shape;6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5" name="Google Shape;6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0" name="Google Shape;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8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4" name="Google Shape;74;p18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5" name="Google Shape;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1" name="Google Shape;8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5" name="Google Shape;85;p2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6" name="Google Shape;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1" name="Google Shape;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94" name="Google Shape;94;p2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5" name="Google Shape;9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IBM Plex Sans SemiBold"/>
              <a:buNone/>
              <a:defRPr sz="3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3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23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1" name="Google Shape;1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4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IBM Plex Sans SemiBold"/>
              <a:buNone/>
              <a:defRPr sz="3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4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6" name="Google Shape;1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4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IBM Plex Sans SemiBold"/>
              <a:buNone/>
              <a:defRPr sz="3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5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2" name="Google Shape;11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5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6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IBM Plex Sans SemiBold"/>
              <a:buNone/>
              <a:defRPr sz="3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6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8" name="Google Shape;11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6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IBM Plex Sans SemiBold"/>
              <a:buNone/>
              <a:defRPr sz="3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7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3" name="Google Shape;12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71975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7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0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2" name="Google Shape;132;p30"/>
          <p:cNvSpPr txBox="1"/>
          <p:nvPr>
            <p:ph idx="1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3" name="Google Shape;133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0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1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7" name="Google Shape;137;p31"/>
          <p:cNvSpPr txBox="1"/>
          <p:nvPr>
            <p:ph idx="1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8" name="Google Shape;138;p31"/>
          <p:cNvSpPr txBox="1"/>
          <p:nvPr>
            <p:ph idx="2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pic>
        <p:nvPicPr>
          <p:cNvPr id="139" name="Google Shape;139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1"/>
          <p:cNvSpPr txBox="1"/>
          <p:nvPr>
            <p:ph idx="3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3" name="Google Shape;143;p32"/>
          <p:cNvSpPr txBox="1"/>
          <p:nvPr>
            <p:ph idx="1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4" name="Google Shape;144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3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8" name="Google Shape;148;p33"/>
          <p:cNvSpPr txBox="1"/>
          <p:nvPr>
            <p:ph idx="1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9" name="Google Shape;149;p33"/>
          <p:cNvSpPr txBox="1"/>
          <p:nvPr>
            <p:ph idx="2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33"/>
          <p:cNvSpPr txBox="1"/>
          <p:nvPr>
            <p:ph idx="3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1" name="Google Shape;151;p33"/>
          <p:cNvSpPr txBox="1"/>
          <p:nvPr>
            <p:ph idx="4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2" name="Google Shape;152;p33"/>
          <p:cNvSpPr txBox="1"/>
          <p:nvPr>
            <p:ph idx="5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3" name="Google Shape;153;p33"/>
          <p:cNvSpPr txBox="1"/>
          <p:nvPr>
            <p:ph idx="6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4" name="Google Shape;154;p33"/>
          <p:cNvSpPr txBox="1"/>
          <p:nvPr>
            <p:ph idx="7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5" name="Google Shape;155;p33"/>
          <p:cNvSpPr txBox="1"/>
          <p:nvPr>
            <p:ph idx="8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6" name="Google Shape;156;p33"/>
          <p:cNvSpPr txBox="1"/>
          <p:nvPr>
            <p:ph idx="9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7" name="Google Shape;157;p33"/>
          <p:cNvSpPr txBox="1"/>
          <p:nvPr>
            <p:ph idx="13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8" name="Google Shape;158;p33"/>
          <p:cNvSpPr txBox="1"/>
          <p:nvPr>
            <p:ph idx="14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9" name="Google Shape;159;p33"/>
          <p:cNvSpPr txBox="1"/>
          <p:nvPr>
            <p:ph idx="15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0" name="Google Shape;16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3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Что будет на уроке - 2 вариант ">
  <p:cSld name="1_Title slide 5_2_1_2_1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64" name="Google Shape;164;p34"/>
          <p:cNvSpPr txBox="1"/>
          <p:nvPr>
            <p:ph idx="1" type="body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5" name="Google Shape;165;p34"/>
          <p:cNvSpPr txBox="1"/>
          <p:nvPr>
            <p:ph idx="2" type="subTitle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6" name="Google Shape;166;p34"/>
          <p:cNvSpPr txBox="1"/>
          <p:nvPr>
            <p:ph idx="3" type="body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7" name="Google Shape;167;p34"/>
          <p:cNvSpPr txBox="1"/>
          <p:nvPr>
            <p:ph idx="4" type="subTitle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8" name="Google Shape;168;p34"/>
          <p:cNvSpPr txBox="1"/>
          <p:nvPr>
            <p:ph idx="5" type="body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9" name="Google Shape;169;p34"/>
          <p:cNvSpPr txBox="1"/>
          <p:nvPr>
            <p:ph idx="6" type="subTitle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0" name="Google Shape;170;p34"/>
          <p:cNvSpPr txBox="1"/>
          <p:nvPr>
            <p:ph idx="7" type="body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1" name="Google Shape;171;p34"/>
          <p:cNvSpPr txBox="1"/>
          <p:nvPr>
            <p:ph idx="8" type="subTitle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2" name="Google Shape;172;p34"/>
          <p:cNvSpPr txBox="1"/>
          <p:nvPr>
            <p:ph idx="9" type="body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3" name="Google Shape;173;p34"/>
          <p:cNvSpPr txBox="1"/>
          <p:nvPr>
            <p:ph idx="13" type="subTitle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4" name="Google Shape;174;p34"/>
          <p:cNvSpPr txBox="1"/>
          <p:nvPr>
            <p:ph idx="14" type="body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5" name="Google Shape;175;p34"/>
          <p:cNvSpPr txBox="1"/>
          <p:nvPr>
            <p:ph idx="15" type="subTitle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pic>
        <p:nvPicPr>
          <p:cNvPr id="176" name="Google Shape;176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4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5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0" name="Google Shape;180;p35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"/>
              <a:buNone/>
              <a:defRPr sz="12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1" name="Google Shape;181;p35"/>
          <p:cNvSpPr txBox="1"/>
          <p:nvPr>
            <p:ph idx="2" type="subTitle"/>
          </p:nvPr>
        </p:nvSpPr>
        <p:spPr>
          <a:xfrm>
            <a:off x="3805200" y="144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2" name="Google Shape;182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5"/>
          <p:cNvSpPr txBox="1"/>
          <p:nvPr>
            <p:ph idx="3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6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188" name="Google Shape;18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25"/>
            <a:ext cx="387050" cy="3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2" name="Google Shape;192;p3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5" name="Google Shape;195;p38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6" name="Google Shape;196;p38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7" name="Google Shape;197;p38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" name="Google Shape;198;p38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9" name="Google Shape;199;p38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0" name="Google Shape;200;p38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1" name="Google Shape;201;p38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2" name="Google Shape;202;p38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3" name="Google Shape;203;p38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4" name="Google Shape;204;p38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5" name="Google Shape;205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">
  <p:cSld name="1_Title slide 5_2_1_4_1_1_1_1">
    <p:bg>
      <p:bgPr>
        <a:solidFill>
          <a:schemeClr val="lt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9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8" name="Google Shape;208;p39"/>
          <p:cNvSpPr txBox="1"/>
          <p:nvPr>
            <p:ph idx="1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9" name="Google Shape;209;p39"/>
          <p:cNvSpPr txBox="1"/>
          <p:nvPr>
            <p:ph idx="2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0" name="Google Shape;210;p39"/>
          <p:cNvSpPr txBox="1"/>
          <p:nvPr>
            <p:ph idx="3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1" name="Google Shape;211;p39"/>
          <p:cNvSpPr txBox="1"/>
          <p:nvPr>
            <p:ph idx="4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" name="Google Shape;212;p39"/>
          <p:cNvSpPr txBox="1"/>
          <p:nvPr>
            <p:ph idx="5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" name="Google Shape;213;p39"/>
          <p:cNvSpPr txBox="1"/>
          <p:nvPr>
            <p:ph idx="6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4" name="Google Shape;214;p39"/>
          <p:cNvSpPr txBox="1"/>
          <p:nvPr>
            <p:ph idx="7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5" name="Google Shape;215;p39"/>
          <p:cNvSpPr txBox="1"/>
          <p:nvPr>
            <p:ph idx="8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6" name="Google Shape;216;p39"/>
          <p:cNvSpPr txBox="1"/>
          <p:nvPr>
            <p:ph idx="9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7" name="Google Shape;217;p39"/>
          <p:cNvSpPr txBox="1"/>
          <p:nvPr>
            <p:ph idx="13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" name="Google Shape;218;p39"/>
          <p:cNvSpPr txBox="1"/>
          <p:nvPr>
            <p:ph idx="14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15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" name="Google Shape;220;p39"/>
          <p:cNvSpPr txBox="1"/>
          <p:nvPr>
            <p:ph idx="16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" name="Google Shape;221;p39"/>
          <p:cNvSpPr txBox="1"/>
          <p:nvPr>
            <p:ph idx="17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2" name="Google Shape;222;p39"/>
          <p:cNvSpPr txBox="1"/>
          <p:nvPr>
            <p:ph idx="18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39"/>
          <p:cNvSpPr txBox="1"/>
          <p:nvPr>
            <p:ph idx="19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39"/>
          <p:cNvSpPr txBox="1"/>
          <p:nvPr>
            <p:ph idx="20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5" name="Google Shape;225;p39"/>
          <p:cNvSpPr txBox="1"/>
          <p:nvPr>
            <p:ph idx="21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6" name="Google Shape;226;p39"/>
          <p:cNvSpPr txBox="1"/>
          <p:nvPr>
            <p:ph idx="22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" name="Google Shape;227;p39"/>
          <p:cNvSpPr txBox="1"/>
          <p:nvPr>
            <p:ph idx="23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8" name="Google Shape;228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9"/>
          <p:cNvSpPr txBox="1"/>
          <p:nvPr>
            <p:ph idx="24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">
  <p:cSld name="1_Title slide 5_2_1_4_1_1_1_1_1">
    <p:bg>
      <p:bgPr>
        <a:solidFill>
          <a:schemeClr val="lt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0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2" name="Google Shape;232;p40"/>
          <p:cNvSpPr txBox="1"/>
          <p:nvPr>
            <p:ph idx="1" type="subTitle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3" name="Google Shape;233;p40"/>
          <p:cNvSpPr txBox="1"/>
          <p:nvPr>
            <p:ph idx="2" type="subTitle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4" name="Google Shape;234;p40"/>
          <p:cNvSpPr txBox="1"/>
          <p:nvPr>
            <p:ph idx="3" type="subTitle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5" name="Google Shape;235;p40"/>
          <p:cNvSpPr txBox="1"/>
          <p:nvPr>
            <p:ph idx="4" type="subTitle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6" name="Google Shape;236;p40"/>
          <p:cNvSpPr txBox="1"/>
          <p:nvPr>
            <p:ph idx="5" type="subTitle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7" name="Google Shape;237;p40"/>
          <p:cNvSpPr txBox="1"/>
          <p:nvPr>
            <p:ph idx="6" type="subTitle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8" name="Google Shape;238;p40"/>
          <p:cNvSpPr txBox="1"/>
          <p:nvPr>
            <p:ph idx="7" type="subTitle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9" name="Google Shape;239;p40"/>
          <p:cNvSpPr txBox="1"/>
          <p:nvPr>
            <p:ph idx="8" type="subTitle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0" name="Google Shape;240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0"/>
          <p:cNvSpPr txBox="1"/>
          <p:nvPr>
            <p:ph idx="9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 1">
  <p:cSld name="1_Title slide 5_2_1_4_1_1_1_1_1_1">
    <p:bg>
      <p:bgPr>
        <a:solidFill>
          <a:schemeClr val="lt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1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BM Plex Sans SemiBold"/>
              <a:buNone/>
              <a:defRPr sz="18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b="1" sz="18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b="1" sz="18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b="1" sz="18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b="1" sz="18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b="1" sz="18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b="1" sz="18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b="1" sz="18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b="1" sz="18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4" name="Google Shape;244;p41"/>
          <p:cNvSpPr txBox="1"/>
          <p:nvPr>
            <p:ph idx="1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5" name="Google Shape;245;p41"/>
          <p:cNvSpPr txBox="1"/>
          <p:nvPr>
            <p:ph idx="2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6" name="Google Shape;246;p41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7" name="Google Shape;247;p41"/>
          <p:cNvSpPr txBox="1"/>
          <p:nvPr>
            <p:ph idx="4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8" name="Google Shape;248;p41"/>
          <p:cNvSpPr txBox="1"/>
          <p:nvPr>
            <p:ph idx="5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9" name="Google Shape;249;p41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41"/>
          <p:cNvSpPr txBox="1"/>
          <p:nvPr>
            <p:ph idx="7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41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41"/>
          <p:cNvSpPr txBox="1"/>
          <p:nvPr>
            <p:ph idx="9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3" name="Google Shape;253;p41"/>
          <p:cNvSpPr txBox="1"/>
          <p:nvPr>
            <p:ph idx="13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4" name="Google Shape;254;p41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5" name="Google Shape;255;p41"/>
          <p:cNvSpPr txBox="1"/>
          <p:nvPr>
            <p:ph idx="15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56" name="Google Shape;256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1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0">
  <p:cSld name="1_Title slide 5_2_1_11">
    <p:bg>
      <p:bgPr>
        <a:solidFill>
          <a:schemeClr val="lt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0" name="Google Shape;260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9">
  <p:cSld name="1_Title slide 5_2_1_10">
    <p:bg>
      <p:bgPr>
        <a:solidFill>
          <a:schemeClr val="lt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63" name="Google Shape;263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Relationship Id="rId4" Type="http://schemas.openxmlformats.org/officeDocument/2006/relationships/image" Target="../media/image30.png"/><Relationship Id="rId5" Type="http://schemas.openxmlformats.org/officeDocument/2006/relationships/image" Target="../media/image3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Relationship Id="rId4" Type="http://schemas.openxmlformats.org/officeDocument/2006/relationships/image" Target="../media/image3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4.png"/><Relationship Id="rId4" Type="http://schemas.openxmlformats.org/officeDocument/2006/relationships/image" Target="../media/image37.png"/><Relationship Id="rId5" Type="http://schemas.openxmlformats.org/officeDocument/2006/relationships/image" Target="../media/image3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12700" marR="1181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</a:t>
            </a:r>
            <a:endParaRPr/>
          </a:p>
        </p:txBody>
      </p:sp>
      <p:sp>
        <p:nvSpPr>
          <p:cNvPr id="269" name="Google Shape;269;p44"/>
          <p:cNvSpPr txBox="1"/>
          <p:nvPr>
            <p:ph idx="1" type="subTitle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499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/>
              <a:t>Основы JavaScript для начинающих разработчиков</a:t>
            </a:r>
            <a:endParaRPr sz="1200">
              <a:solidFill>
                <a:schemeClr val="accent4"/>
              </a:solidFill>
            </a:endParaRPr>
          </a:p>
        </p:txBody>
      </p:sp>
      <p:pic>
        <p:nvPicPr>
          <p:cNvPr id="270" name="Google Shape;27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825" y="352675"/>
            <a:ext cx="3325527" cy="280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3"/>
          <p:cNvSpPr txBox="1"/>
          <p:nvPr>
            <p:ph idx="1" type="subTitle"/>
          </p:nvPr>
        </p:nvSpPr>
        <p:spPr>
          <a:xfrm>
            <a:off x="540000" y="1800000"/>
            <a:ext cx="8064000" cy="270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</a:rPr>
              <a:t>Да</a:t>
            </a:r>
            <a:endParaRPr>
              <a:solidFill>
                <a:schemeClr val="dk1"/>
              </a:solidFill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accent3"/>
                </a:highlight>
              </a:rPr>
              <a:t>Нет, это делает confirm</a:t>
            </a:r>
            <a:endParaRPr>
              <a:solidFill>
                <a:schemeClr val="dk1"/>
              </a:solidFill>
              <a:highlight>
                <a:schemeClr val="accent3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</a:rPr>
              <a:t>Нет, это делает alert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64" name="Google Shape;364;p53"/>
          <p:cNvSpPr txBox="1"/>
          <p:nvPr>
            <p:ph type="title"/>
          </p:nvPr>
        </p:nvSpPr>
        <p:spPr>
          <a:xfrm>
            <a:off x="540000" y="720000"/>
            <a:ext cx="80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Функция prompt отображает модальное окно с текстом вопроса question и двумя кнопками: OK и Отмена?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65" name="Google Shape;365;p53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4"/>
          <p:cNvSpPr txBox="1"/>
          <p:nvPr>
            <p:ph idx="1" type="subTitle"/>
          </p:nvPr>
        </p:nvSpPr>
        <p:spPr>
          <a:xfrm>
            <a:off x="540000" y="2520000"/>
            <a:ext cx="8064000" cy="19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В</a:t>
            </a: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ыведется сообщение об ошибке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Выведется «5»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Выведется «41»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71" name="Google Shape;371;p54"/>
          <p:cNvSpPr txBox="1"/>
          <p:nvPr>
            <p:ph type="title"/>
          </p:nvPr>
        </p:nvSpPr>
        <p:spPr>
          <a:xfrm>
            <a:off x="540000" y="720000"/>
            <a:ext cx="80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Что выведется на экран в результате работы кода,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если пользователь введет цифру «4»?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72" name="Google Shape;372;p54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373" name="Google Shape;37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000" y="1440000"/>
            <a:ext cx="7412603" cy="89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5"/>
          <p:cNvSpPr txBox="1"/>
          <p:nvPr>
            <p:ph idx="1" type="subTitle"/>
          </p:nvPr>
        </p:nvSpPr>
        <p:spPr>
          <a:xfrm>
            <a:off x="540000" y="2520000"/>
            <a:ext cx="8064000" cy="19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Выведется сообщение об ошибке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accent3"/>
                </a:highlight>
              </a:rPr>
              <a:t>Выведется «5»</a:t>
            </a:r>
            <a:endParaRPr>
              <a:solidFill>
                <a:schemeClr val="dk1"/>
              </a:solidFill>
              <a:highlight>
                <a:schemeClr val="accent3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Выведется «41»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79" name="Google Shape;379;p55"/>
          <p:cNvSpPr txBox="1"/>
          <p:nvPr>
            <p:ph type="title"/>
          </p:nvPr>
        </p:nvSpPr>
        <p:spPr>
          <a:xfrm>
            <a:off x="540000" y="720000"/>
            <a:ext cx="80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Что выведется на экран в результате работы кода,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если пользователь введет цифру «4»?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80" name="Google Shape;380;p55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381" name="Google Shape;38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000" y="1440000"/>
            <a:ext cx="7412603" cy="89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Практика</a:t>
            </a:r>
            <a:endParaRPr/>
          </a:p>
        </p:txBody>
      </p:sp>
      <p:sp>
        <p:nvSpPr>
          <p:cNvPr id="387" name="Google Shape;387;p56"/>
          <p:cNvSpPr txBox="1"/>
          <p:nvPr>
            <p:ph idx="1" type="subTitle"/>
          </p:nvPr>
        </p:nvSpPr>
        <p:spPr>
          <a:xfrm>
            <a:off x="468000" y="3600600"/>
            <a:ext cx="5400000" cy="338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000">
                <a:solidFill>
                  <a:schemeClr val="dk2"/>
                </a:solidFill>
              </a:rPr>
              <a:t>Семинар 2. CSS и HTML – что за звери?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7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1.</a:t>
            </a:r>
            <a:endParaRPr/>
          </a:p>
        </p:txBody>
      </p:sp>
      <p:sp>
        <p:nvSpPr>
          <p:cNvPr id="393" name="Google Shape;393;p57"/>
          <p:cNvSpPr txBox="1"/>
          <p:nvPr>
            <p:ph idx="1" type="subTitle"/>
          </p:nvPr>
        </p:nvSpPr>
        <p:spPr>
          <a:xfrm>
            <a:off x="536400" y="1260000"/>
            <a:ext cx="50337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создать всплывающее диалоговое окно с произвольным текстом, например, “Привет, Мир!” с помощью JavaScript.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57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sp>
        <p:nvSpPr>
          <p:cNvPr id="395" name="Google Shape;395;p57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5</a:t>
            </a: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8"/>
          <p:cNvSpPr txBox="1"/>
          <p:nvPr>
            <p:ph type="title"/>
          </p:nvPr>
        </p:nvSpPr>
        <p:spPr>
          <a:xfrm>
            <a:off x="3948675" y="720000"/>
            <a:ext cx="8064000" cy="92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&lt;&lt;</a:t>
            </a:r>
            <a:r>
              <a:rPr lang="ru" sz="6000">
                <a:solidFill>
                  <a:schemeClr val="accent1"/>
                </a:solidFill>
              </a:rPr>
              <a:t>05</a:t>
            </a:r>
            <a:r>
              <a:rPr lang="ru" sz="6000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:00-&gt;&gt;</a:t>
            </a:r>
            <a:endParaRPr sz="6000">
              <a:solidFill>
                <a:schemeClr val="accen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01" name="Google Shape;401;p5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402" name="Google Shape;40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0238" y="2017850"/>
            <a:ext cx="1823027" cy="1793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2028388"/>
            <a:ext cx="3265700" cy="9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58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1.</a:t>
            </a:r>
            <a:endParaRPr/>
          </a:p>
        </p:txBody>
      </p:sp>
      <p:sp>
        <p:nvSpPr>
          <p:cNvPr id="405" name="Google Shape;405;p58"/>
          <p:cNvSpPr txBox="1"/>
          <p:nvPr>
            <p:ph idx="1" type="subTitle"/>
          </p:nvPr>
        </p:nvSpPr>
        <p:spPr>
          <a:xfrm>
            <a:off x="536400" y="1260000"/>
            <a:ext cx="5033700" cy="5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создать всплывающее диалоговое окно с произвольным текстом, например, “Привет, Мир!” с помощью JavaScript.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1.</a:t>
            </a:r>
            <a:endParaRPr/>
          </a:p>
        </p:txBody>
      </p:sp>
      <p:sp>
        <p:nvSpPr>
          <p:cNvPr id="411" name="Google Shape;411;p59"/>
          <p:cNvSpPr txBox="1"/>
          <p:nvPr>
            <p:ph idx="1" type="subTitle"/>
          </p:nvPr>
        </p:nvSpPr>
        <p:spPr>
          <a:xfrm>
            <a:off x="536400" y="1260000"/>
            <a:ext cx="31056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создать всплывающее диалоговое окно с произвольным текстом, например, “Привет, Мир!” с помощью JavaScript.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Пример, на вашем экране ➜</a:t>
            </a:r>
            <a:endParaRPr b="1"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59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413" name="Google Shape;41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6800" y="1440000"/>
            <a:ext cx="5197199" cy="2804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0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2.</a:t>
            </a:r>
            <a:endParaRPr/>
          </a:p>
        </p:txBody>
      </p:sp>
      <p:sp>
        <p:nvSpPr>
          <p:cNvPr id="419" name="Google Shape;419;p60"/>
          <p:cNvSpPr txBox="1"/>
          <p:nvPr>
            <p:ph idx="1" type="subTitle"/>
          </p:nvPr>
        </p:nvSpPr>
        <p:spPr>
          <a:xfrm>
            <a:off x="536400" y="1260000"/>
            <a:ext cx="50337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вычислить результат 158+2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 вывести значение выражения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 диалоговое окно.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0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sp>
        <p:nvSpPr>
          <p:cNvPr id="421" name="Google Shape;421;p60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5</a:t>
            </a: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1"/>
          <p:cNvSpPr txBox="1"/>
          <p:nvPr>
            <p:ph type="title"/>
          </p:nvPr>
        </p:nvSpPr>
        <p:spPr>
          <a:xfrm>
            <a:off x="3948675" y="720000"/>
            <a:ext cx="8064000" cy="92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&lt;&lt;</a:t>
            </a:r>
            <a:r>
              <a:rPr lang="ru" sz="6000">
                <a:solidFill>
                  <a:schemeClr val="accent1"/>
                </a:solidFill>
              </a:rPr>
              <a:t>05</a:t>
            </a:r>
            <a:r>
              <a:rPr lang="ru" sz="6000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:00-&gt;&gt;</a:t>
            </a:r>
            <a:endParaRPr sz="6000">
              <a:solidFill>
                <a:schemeClr val="accen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27" name="Google Shape;427;p61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428" name="Google Shape;42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0238" y="2017850"/>
            <a:ext cx="1823027" cy="1793652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61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2.</a:t>
            </a:r>
            <a:endParaRPr/>
          </a:p>
        </p:txBody>
      </p:sp>
      <p:sp>
        <p:nvSpPr>
          <p:cNvPr id="430" name="Google Shape;430;p61"/>
          <p:cNvSpPr txBox="1"/>
          <p:nvPr>
            <p:ph idx="1" type="subTitle"/>
          </p:nvPr>
        </p:nvSpPr>
        <p:spPr>
          <a:xfrm>
            <a:off x="536400" y="1260000"/>
            <a:ext cx="50337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вычислить результат 158+2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 вывести значение выражения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 диалоговое окно.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1" name="Google Shape;431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2075797"/>
            <a:ext cx="3160726" cy="98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2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2.</a:t>
            </a:r>
            <a:endParaRPr/>
          </a:p>
        </p:txBody>
      </p:sp>
      <p:sp>
        <p:nvSpPr>
          <p:cNvPr id="437" name="Google Shape;437;p62"/>
          <p:cNvSpPr txBox="1"/>
          <p:nvPr>
            <p:ph idx="1" type="subTitle"/>
          </p:nvPr>
        </p:nvSpPr>
        <p:spPr>
          <a:xfrm>
            <a:off x="536400" y="1260000"/>
            <a:ext cx="31056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вычислить результат 158+2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 вывести значение выражения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 диалоговое окно.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Пример, на вашем экране ➜</a:t>
            </a:r>
            <a:endParaRPr b="1"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6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439" name="Google Shape;43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6800" y="1260000"/>
            <a:ext cx="5197199" cy="3095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 txBox="1"/>
          <p:nvPr>
            <p:ph idx="1" type="subTitle"/>
          </p:nvPr>
        </p:nvSpPr>
        <p:spPr>
          <a:xfrm>
            <a:off x="540000" y="1800000"/>
            <a:ext cx="1746000" cy="64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Лекция 1. </a:t>
            </a:r>
            <a:br>
              <a:rPr lang="ru"/>
            </a:br>
            <a:r>
              <a:rPr lang="ru"/>
              <a:t>Веб-технологии: вчера, сегодня, завтра</a:t>
            </a:r>
            <a:endParaRPr/>
          </a:p>
        </p:txBody>
      </p:sp>
      <p:sp>
        <p:nvSpPr>
          <p:cNvPr id="276" name="Google Shape;276;p45"/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1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277" name="Google Shape;277;p45"/>
          <p:cNvSpPr/>
          <p:nvPr/>
        </p:nvSpPr>
        <p:spPr>
          <a:xfrm>
            <a:off x="2645991" y="1439997"/>
            <a:ext cx="351600" cy="3516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2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278" name="Google Shape;278;p45"/>
          <p:cNvSpPr/>
          <p:nvPr/>
        </p:nvSpPr>
        <p:spPr>
          <a:xfrm>
            <a:off x="4747816" y="1443142"/>
            <a:ext cx="351600" cy="3516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3</a:t>
            </a:r>
            <a:endParaRPr b="1" sz="1000">
              <a:solidFill>
                <a:schemeClr val="lt1"/>
              </a:solidFill>
            </a:endParaRPr>
          </a:p>
        </p:txBody>
      </p:sp>
      <p:cxnSp>
        <p:nvCxnSpPr>
          <p:cNvPr id="279" name="Google Shape;279;p45"/>
          <p:cNvCxnSpPr>
            <a:stCxn id="276" idx="6"/>
            <a:endCxn id="277" idx="2"/>
          </p:cNvCxnSpPr>
          <p:nvPr/>
        </p:nvCxnSpPr>
        <p:spPr>
          <a:xfrm>
            <a:off x="891575" y="1615801"/>
            <a:ext cx="1754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45"/>
          <p:cNvCxnSpPr>
            <a:stCxn id="277" idx="6"/>
            <a:endCxn id="278" idx="2"/>
          </p:cNvCxnSpPr>
          <p:nvPr/>
        </p:nvCxnSpPr>
        <p:spPr>
          <a:xfrm>
            <a:off x="2997591" y="1615797"/>
            <a:ext cx="1750200" cy="30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45"/>
          <p:cNvCxnSpPr>
            <a:stCxn id="278" idx="6"/>
            <a:endCxn id="282" idx="2"/>
          </p:cNvCxnSpPr>
          <p:nvPr/>
        </p:nvCxnSpPr>
        <p:spPr>
          <a:xfrm>
            <a:off x="5099416" y="1618942"/>
            <a:ext cx="1750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2" name="Google Shape;282;p45"/>
          <p:cNvSpPr/>
          <p:nvPr/>
        </p:nvSpPr>
        <p:spPr>
          <a:xfrm>
            <a:off x="6849641" y="1443142"/>
            <a:ext cx="351600" cy="3516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4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283" name="Google Shape;283;p45"/>
          <p:cNvSpPr/>
          <p:nvPr/>
        </p:nvSpPr>
        <p:spPr>
          <a:xfrm>
            <a:off x="539966" y="2518880"/>
            <a:ext cx="351600" cy="3516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5</a:t>
            </a:r>
            <a:endParaRPr b="1" sz="1000">
              <a:solidFill>
                <a:schemeClr val="lt1"/>
              </a:solidFill>
            </a:endParaRPr>
          </a:p>
        </p:txBody>
      </p:sp>
      <p:cxnSp>
        <p:nvCxnSpPr>
          <p:cNvPr id="284" name="Google Shape;284;p45"/>
          <p:cNvCxnSpPr>
            <a:stCxn id="283" idx="6"/>
            <a:endCxn id="285" idx="2"/>
          </p:cNvCxnSpPr>
          <p:nvPr/>
        </p:nvCxnSpPr>
        <p:spPr>
          <a:xfrm>
            <a:off x="891566" y="2694680"/>
            <a:ext cx="1750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5" name="Google Shape;285;p45"/>
          <p:cNvSpPr/>
          <p:nvPr/>
        </p:nvSpPr>
        <p:spPr>
          <a:xfrm>
            <a:off x="2641791" y="2518880"/>
            <a:ext cx="351600" cy="351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1"/>
                </a:solidFill>
              </a:rPr>
              <a:t>6</a:t>
            </a:r>
            <a:endParaRPr b="1" sz="1000">
              <a:solidFill>
                <a:schemeClr val="lt1"/>
              </a:solidFill>
            </a:endParaRPr>
          </a:p>
        </p:txBody>
      </p:sp>
      <p:cxnSp>
        <p:nvCxnSpPr>
          <p:cNvPr id="286" name="Google Shape;286;p45"/>
          <p:cNvCxnSpPr>
            <a:stCxn id="282" idx="6"/>
          </p:cNvCxnSpPr>
          <p:nvPr/>
        </p:nvCxnSpPr>
        <p:spPr>
          <a:xfrm>
            <a:off x="7201241" y="1618942"/>
            <a:ext cx="1974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7" name="Google Shape;287;p45"/>
          <p:cNvCxnSpPr>
            <a:endCxn id="283" idx="2"/>
          </p:cNvCxnSpPr>
          <p:nvPr/>
        </p:nvCxnSpPr>
        <p:spPr>
          <a:xfrm>
            <a:off x="-34" y="2694680"/>
            <a:ext cx="540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8" name="Google Shape;288;p45"/>
          <p:cNvSpPr/>
          <p:nvPr/>
        </p:nvSpPr>
        <p:spPr>
          <a:xfrm>
            <a:off x="4749904" y="2518880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2"/>
                </a:solidFill>
              </a:rPr>
              <a:t>7</a:t>
            </a:r>
            <a:endParaRPr b="1" sz="1000">
              <a:solidFill>
                <a:schemeClr val="lt2"/>
              </a:solidFill>
            </a:endParaRPr>
          </a:p>
        </p:txBody>
      </p:sp>
      <p:sp>
        <p:nvSpPr>
          <p:cNvPr id="289" name="Google Shape;289;p45"/>
          <p:cNvSpPr/>
          <p:nvPr/>
        </p:nvSpPr>
        <p:spPr>
          <a:xfrm>
            <a:off x="6858016" y="2518880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2"/>
                </a:solidFill>
              </a:rPr>
              <a:t>8</a:t>
            </a:r>
            <a:endParaRPr b="1" sz="1000">
              <a:solidFill>
                <a:schemeClr val="lt2"/>
              </a:solidFill>
            </a:endParaRPr>
          </a:p>
        </p:txBody>
      </p:sp>
      <p:cxnSp>
        <p:nvCxnSpPr>
          <p:cNvPr id="290" name="Google Shape;290;p45"/>
          <p:cNvCxnSpPr>
            <a:stCxn id="285" idx="6"/>
            <a:endCxn id="288" idx="2"/>
          </p:cNvCxnSpPr>
          <p:nvPr/>
        </p:nvCxnSpPr>
        <p:spPr>
          <a:xfrm>
            <a:off x="2993391" y="2694680"/>
            <a:ext cx="17565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1" name="Google Shape;291;p45"/>
          <p:cNvCxnSpPr>
            <a:stCxn id="288" idx="6"/>
            <a:endCxn id="289" idx="2"/>
          </p:cNvCxnSpPr>
          <p:nvPr/>
        </p:nvCxnSpPr>
        <p:spPr>
          <a:xfrm>
            <a:off x="5101504" y="2694680"/>
            <a:ext cx="17565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2" name="Google Shape;292;p45"/>
          <p:cNvCxnSpPr>
            <a:stCxn id="289" idx="6"/>
          </p:cNvCxnSpPr>
          <p:nvPr/>
        </p:nvCxnSpPr>
        <p:spPr>
          <a:xfrm>
            <a:off x="7209616" y="2694680"/>
            <a:ext cx="1959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" name="Google Shape;293;p45"/>
          <p:cNvSpPr/>
          <p:nvPr/>
        </p:nvSpPr>
        <p:spPr>
          <a:xfrm>
            <a:off x="539966" y="3594605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2"/>
                </a:solidFill>
              </a:rPr>
              <a:t>9</a:t>
            </a:r>
            <a:endParaRPr b="1" sz="1000">
              <a:solidFill>
                <a:schemeClr val="lt2"/>
              </a:solidFill>
            </a:endParaRPr>
          </a:p>
        </p:txBody>
      </p:sp>
      <p:cxnSp>
        <p:nvCxnSpPr>
          <p:cNvPr id="294" name="Google Shape;294;p45"/>
          <p:cNvCxnSpPr>
            <a:stCxn id="293" idx="6"/>
            <a:endCxn id="295" idx="2"/>
          </p:cNvCxnSpPr>
          <p:nvPr/>
        </p:nvCxnSpPr>
        <p:spPr>
          <a:xfrm>
            <a:off x="891566" y="3770405"/>
            <a:ext cx="1750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5" name="Google Shape;295;p45"/>
          <p:cNvSpPr/>
          <p:nvPr/>
        </p:nvSpPr>
        <p:spPr>
          <a:xfrm>
            <a:off x="2641791" y="3594605"/>
            <a:ext cx="351600" cy="351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lt2"/>
                </a:solidFill>
              </a:rPr>
              <a:t>10</a:t>
            </a:r>
            <a:endParaRPr b="1" sz="1000">
              <a:solidFill>
                <a:schemeClr val="lt2"/>
              </a:solidFill>
            </a:endParaRPr>
          </a:p>
        </p:txBody>
      </p:sp>
      <p:cxnSp>
        <p:nvCxnSpPr>
          <p:cNvPr id="296" name="Google Shape;296;p45"/>
          <p:cNvCxnSpPr>
            <a:endCxn id="293" idx="2"/>
          </p:cNvCxnSpPr>
          <p:nvPr/>
        </p:nvCxnSpPr>
        <p:spPr>
          <a:xfrm>
            <a:off x="-34" y="3770405"/>
            <a:ext cx="540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" name="Google Shape;297;p45"/>
          <p:cNvSpPr txBox="1"/>
          <p:nvPr>
            <p:ph idx="2" type="subTitle"/>
          </p:nvPr>
        </p:nvSpPr>
        <p:spPr>
          <a:xfrm>
            <a:off x="540000" y="2876400"/>
            <a:ext cx="1746000" cy="64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Лекция 3. Основы JavaScript для начинающих разработчиков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8" name="Google Shape;298;p45"/>
          <p:cNvSpPr txBox="1"/>
          <p:nvPr>
            <p:ph idx="3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Лекция 5.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45"/>
          <p:cNvSpPr txBox="1"/>
          <p:nvPr>
            <p:ph idx="4" type="subTitle"/>
          </p:nvPr>
        </p:nvSpPr>
        <p:spPr>
          <a:xfrm>
            <a:off x="2646000" y="1800000"/>
            <a:ext cx="1746000" cy="64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1: Веб-технологии: вчера, сегодня, завтра</a:t>
            </a:r>
            <a:endParaRPr/>
          </a:p>
        </p:txBody>
      </p:sp>
      <p:sp>
        <p:nvSpPr>
          <p:cNvPr id="300" name="Google Shape;300;p45"/>
          <p:cNvSpPr txBox="1"/>
          <p:nvPr>
            <p:ph idx="5" type="subTitle"/>
          </p:nvPr>
        </p:nvSpPr>
        <p:spPr>
          <a:xfrm>
            <a:off x="2646000" y="2876400"/>
            <a:ext cx="1746000" cy="64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sp>
        <p:nvSpPr>
          <p:cNvPr id="301" name="Google Shape;301;p45"/>
          <p:cNvSpPr txBox="1"/>
          <p:nvPr>
            <p:ph idx="6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Семинар 5.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45"/>
          <p:cNvSpPr txBox="1"/>
          <p:nvPr>
            <p:ph idx="7" type="subTitle"/>
          </p:nvPr>
        </p:nvSpPr>
        <p:spPr>
          <a:xfrm>
            <a:off x="4752000" y="1800000"/>
            <a:ext cx="1746000" cy="4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Лекция</a:t>
            </a:r>
            <a:r>
              <a:rPr lang="ru">
                <a:solidFill>
                  <a:schemeClr val="lt2"/>
                </a:solidFill>
              </a:rPr>
              <a:t> </a:t>
            </a:r>
            <a:r>
              <a:rPr lang="ru"/>
              <a:t>2. </a:t>
            </a:r>
            <a:br>
              <a:rPr lang="ru"/>
            </a:br>
            <a:r>
              <a:rPr lang="ru"/>
              <a:t>CSS</a:t>
            </a:r>
            <a:r>
              <a:rPr lang="ru"/>
              <a:t> и HTML – что за звери?</a:t>
            </a:r>
            <a:endParaRPr/>
          </a:p>
        </p:txBody>
      </p:sp>
      <p:sp>
        <p:nvSpPr>
          <p:cNvPr id="303" name="Google Shape;303;p45"/>
          <p:cNvSpPr txBox="1"/>
          <p:nvPr>
            <p:ph idx="8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Лекция 4.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45"/>
          <p:cNvSpPr txBox="1"/>
          <p:nvPr>
            <p:ph idx="13" type="subTitle"/>
          </p:nvPr>
        </p:nvSpPr>
        <p:spPr>
          <a:xfrm>
            <a:off x="6858000" y="1800000"/>
            <a:ext cx="1746000" cy="4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2. </a:t>
            </a:r>
            <a:br>
              <a:rPr lang="ru"/>
            </a:br>
            <a:r>
              <a:rPr lang="ru"/>
              <a:t>CSS и HTML – что за звери?</a:t>
            </a:r>
            <a:endParaRPr/>
          </a:p>
        </p:txBody>
      </p:sp>
      <p:sp>
        <p:nvSpPr>
          <p:cNvPr id="305" name="Google Shape;305;p45"/>
          <p:cNvSpPr txBox="1"/>
          <p:nvPr>
            <p:ph idx="14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Семинар 4.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6" name="Google Shape;306;p45"/>
          <p:cNvCxnSpPr>
            <a:endCxn id="276" idx="2"/>
          </p:cNvCxnSpPr>
          <p:nvPr/>
        </p:nvCxnSpPr>
        <p:spPr>
          <a:xfrm>
            <a:off x="-25" y="1615801"/>
            <a:ext cx="540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45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Знакомство с веб-технологиями</a:t>
            </a:r>
            <a:endParaRPr/>
          </a:p>
        </p:txBody>
      </p:sp>
      <p:sp>
        <p:nvSpPr>
          <p:cNvPr id="308" name="Google Shape;308;p45"/>
          <p:cNvSpPr txBox="1"/>
          <p:nvPr>
            <p:ph idx="16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Программа “Разработчик”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63"/>
          <p:cNvSpPr txBox="1"/>
          <p:nvPr>
            <p:ph type="title"/>
          </p:nvPr>
        </p:nvSpPr>
        <p:spPr>
          <a:xfrm>
            <a:off x="1357600" y="3306075"/>
            <a:ext cx="8064000" cy="92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&lt;&lt;5:00-&gt;&gt;</a:t>
            </a:r>
            <a:endParaRPr sz="6000">
              <a:solidFill>
                <a:schemeClr val="accen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45" name="Google Shape;445;p63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446" name="Google Shape;446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5270" y="1234500"/>
            <a:ext cx="1793454" cy="1799999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63"/>
          <p:cNvSpPr txBox="1"/>
          <p:nvPr>
            <p:ph type="title"/>
          </p:nvPr>
        </p:nvSpPr>
        <p:spPr>
          <a:xfrm>
            <a:off x="2360250" y="758775"/>
            <a:ext cx="40635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Перерыв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4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3.</a:t>
            </a:r>
            <a:endParaRPr/>
          </a:p>
        </p:txBody>
      </p:sp>
      <p:sp>
        <p:nvSpPr>
          <p:cNvPr id="453" name="Google Shape;453;p64"/>
          <p:cNvSpPr txBox="1"/>
          <p:nvPr>
            <p:ph idx="1" type="subTitle"/>
          </p:nvPr>
        </p:nvSpPr>
        <p:spPr>
          <a:xfrm>
            <a:off x="536400" y="1260000"/>
            <a:ext cx="50337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передать строковый параметр в диалоговое окно. 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Например, вывести “Привет, Алевтина!”,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где имя - это передаваемый параметр.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64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sp>
        <p:nvSpPr>
          <p:cNvPr id="455" name="Google Shape;455;p64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10</a:t>
            </a: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5"/>
          <p:cNvSpPr txBox="1"/>
          <p:nvPr>
            <p:ph type="title"/>
          </p:nvPr>
        </p:nvSpPr>
        <p:spPr>
          <a:xfrm>
            <a:off x="3948675" y="720000"/>
            <a:ext cx="8064000" cy="92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&lt;&lt;</a:t>
            </a:r>
            <a:r>
              <a:rPr lang="ru" sz="6000">
                <a:solidFill>
                  <a:schemeClr val="accent1"/>
                </a:solidFill>
              </a:rPr>
              <a:t>10</a:t>
            </a:r>
            <a:r>
              <a:rPr lang="ru" sz="6000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:00-&gt;&gt;</a:t>
            </a:r>
            <a:endParaRPr sz="6000">
              <a:solidFill>
                <a:schemeClr val="accen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61" name="Google Shape;461;p65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462" name="Google Shape;46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0238" y="2017850"/>
            <a:ext cx="1823027" cy="1793652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65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3.</a:t>
            </a:r>
            <a:endParaRPr/>
          </a:p>
        </p:txBody>
      </p:sp>
      <p:pic>
        <p:nvPicPr>
          <p:cNvPr id="464" name="Google Shape;464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400" y="2102075"/>
            <a:ext cx="4400550" cy="1362075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65"/>
          <p:cNvSpPr txBox="1"/>
          <p:nvPr>
            <p:ph idx="1" type="subTitle"/>
          </p:nvPr>
        </p:nvSpPr>
        <p:spPr>
          <a:xfrm>
            <a:off x="536400" y="1260000"/>
            <a:ext cx="5033700" cy="55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передать строковый параметр в диалоговое окно.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Например, вывести “Привет, Алевтина!”,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где имя - это передаваемый параметр.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66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3.</a:t>
            </a:r>
            <a:endParaRPr/>
          </a:p>
        </p:txBody>
      </p:sp>
      <p:sp>
        <p:nvSpPr>
          <p:cNvPr id="471" name="Google Shape;471;p66"/>
          <p:cNvSpPr txBox="1"/>
          <p:nvPr>
            <p:ph idx="1" type="subTitle"/>
          </p:nvPr>
        </p:nvSpPr>
        <p:spPr>
          <a:xfrm>
            <a:off x="536400" y="1260000"/>
            <a:ext cx="31056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передать строковый параметр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 диалоговое окно.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Например, вывести “Привет, Алевтина!”,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где имя - это передаваемый параметр.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Пример, на вашем экране ➜</a:t>
            </a:r>
            <a:endParaRPr b="1"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66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473" name="Google Shape;473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6800" y="1440000"/>
            <a:ext cx="5197199" cy="3095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7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4.</a:t>
            </a:r>
            <a:endParaRPr/>
          </a:p>
        </p:txBody>
      </p:sp>
      <p:sp>
        <p:nvSpPr>
          <p:cNvPr id="479" name="Google Shape;479;p67"/>
          <p:cNvSpPr txBox="1"/>
          <p:nvPr>
            <p:ph idx="1" type="subTitle"/>
          </p:nvPr>
        </p:nvSpPr>
        <p:spPr>
          <a:xfrm>
            <a:off x="536400" y="1260000"/>
            <a:ext cx="50337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вызвать диалоговое окно с заголовком “Как вас зовут?”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 подсказкой в поле ввода “Имя”.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 затем вывести имя, которое ввели в поле ввода.</a:t>
            </a:r>
            <a:endParaRPr/>
          </a:p>
        </p:txBody>
      </p:sp>
      <p:sp>
        <p:nvSpPr>
          <p:cNvPr id="480" name="Google Shape;480;p67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sp>
        <p:nvSpPr>
          <p:cNvPr id="481" name="Google Shape;481;p67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10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8"/>
          <p:cNvSpPr txBox="1"/>
          <p:nvPr>
            <p:ph type="title"/>
          </p:nvPr>
        </p:nvSpPr>
        <p:spPr>
          <a:xfrm>
            <a:off x="3948675" y="720000"/>
            <a:ext cx="8064000" cy="92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&lt;&lt;</a:t>
            </a:r>
            <a:r>
              <a:rPr lang="ru" sz="6000">
                <a:solidFill>
                  <a:schemeClr val="accent1"/>
                </a:solidFill>
              </a:rPr>
              <a:t>10</a:t>
            </a:r>
            <a:r>
              <a:rPr lang="ru" sz="6000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:00-&gt;&gt;</a:t>
            </a:r>
            <a:endParaRPr sz="6000">
              <a:solidFill>
                <a:schemeClr val="accen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87" name="Google Shape;487;p6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488" name="Google Shape;488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0238" y="2017850"/>
            <a:ext cx="1823027" cy="1793652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68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4.</a:t>
            </a:r>
            <a:endParaRPr/>
          </a:p>
        </p:txBody>
      </p:sp>
      <p:sp>
        <p:nvSpPr>
          <p:cNvPr id="490" name="Google Shape;490;p68"/>
          <p:cNvSpPr txBox="1"/>
          <p:nvPr>
            <p:ph idx="1" type="subTitle"/>
          </p:nvPr>
        </p:nvSpPr>
        <p:spPr>
          <a:xfrm>
            <a:off x="536400" y="1260000"/>
            <a:ext cx="5033700" cy="907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вызвать диалоговое окно с заголовком “Как вас зовут?”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 подсказкой в поле ввода “Имя”.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 затем вывести имя, которое ввели в поле ввода.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1" name="Google Shape;491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400" y="2017848"/>
            <a:ext cx="3322851" cy="136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000" y="3412200"/>
            <a:ext cx="3852001" cy="1180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4.</a:t>
            </a:r>
            <a:endParaRPr/>
          </a:p>
        </p:txBody>
      </p:sp>
      <p:sp>
        <p:nvSpPr>
          <p:cNvPr id="498" name="Google Shape;498;p69"/>
          <p:cNvSpPr txBox="1"/>
          <p:nvPr>
            <p:ph idx="1" type="subTitle"/>
          </p:nvPr>
        </p:nvSpPr>
        <p:spPr>
          <a:xfrm>
            <a:off x="536400" y="1260000"/>
            <a:ext cx="31056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вызвать диалоговое окно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 заголовком “Как вас зовут?”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 подсказкой в поле ввода “Имя”.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 затем вывести имя, которое ввели в поле ввода.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Пример, на вашем экране ➜</a:t>
            </a:r>
            <a:endParaRPr b="1"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69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500" name="Google Shape;500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6800" y="1440000"/>
            <a:ext cx="5197199" cy="3095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70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5.</a:t>
            </a:r>
            <a:endParaRPr/>
          </a:p>
        </p:txBody>
      </p:sp>
      <p:sp>
        <p:nvSpPr>
          <p:cNvPr id="506" name="Google Shape;506;p70"/>
          <p:cNvSpPr txBox="1"/>
          <p:nvPr>
            <p:ph idx="1" type="subTitle"/>
          </p:nvPr>
        </p:nvSpPr>
        <p:spPr>
          <a:xfrm>
            <a:off x="536400" y="1260000"/>
            <a:ext cx="50337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написать функцию выводящую в диалоговом окне текст и переменную.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Например, “Привет, Алевтина”.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Где имя “Алевтина” это внешняя переменная.</a:t>
            </a:r>
            <a:endParaRPr/>
          </a:p>
        </p:txBody>
      </p:sp>
      <p:sp>
        <p:nvSpPr>
          <p:cNvPr id="507" name="Google Shape;507;p70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sp>
        <p:nvSpPr>
          <p:cNvPr id="508" name="Google Shape;508;p70"/>
          <p:cNvSpPr/>
          <p:nvPr/>
        </p:nvSpPr>
        <p:spPr>
          <a:xfrm>
            <a:off x="5570100" y="1440000"/>
            <a:ext cx="3030300" cy="3030300"/>
          </a:xfrm>
          <a:prstGeom prst="ellipse">
            <a:avLst/>
          </a:prstGeom>
          <a:solidFill>
            <a:srgbClr val="1BAFA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10 минут</a:t>
            </a:r>
            <a:endParaRPr sz="3800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1"/>
          <p:cNvSpPr txBox="1"/>
          <p:nvPr>
            <p:ph type="title"/>
          </p:nvPr>
        </p:nvSpPr>
        <p:spPr>
          <a:xfrm>
            <a:off x="3948675" y="720000"/>
            <a:ext cx="8064000" cy="92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&lt;&lt;</a:t>
            </a:r>
            <a:r>
              <a:rPr lang="ru" sz="6000">
                <a:solidFill>
                  <a:schemeClr val="accent1"/>
                </a:solidFill>
              </a:rPr>
              <a:t>10</a:t>
            </a:r>
            <a:r>
              <a:rPr lang="ru" sz="6000">
                <a:solidFill>
                  <a:schemeClr val="accen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:00-&gt;&gt;</a:t>
            </a:r>
            <a:endParaRPr sz="6000">
              <a:solidFill>
                <a:schemeClr val="accen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14" name="Google Shape;514;p71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515" name="Google Shape;515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0238" y="2017850"/>
            <a:ext cx="1823027" cy="1793652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71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5.</a:t>
            </a:r>
            <a:endParaRPr/>
          </a:p>
        </p:txBody>
      </p:sp>
      <p:sp>
        <p:nvSpPr>
          <p:cNvPr id="517" name="Google Shape;517;p71"/>
          <p:cNvSpPr txBox="1"/>
          <p:nvPr>
            <p:ph idx="1" type="subTitle"/>
          </p:nvPr>
        </p:nvSpPr>
        <p:spPr>
          <a:xfrm>
            <a:off x="536400" y="1260000"/>
            <a:ext cx="5033700" cy="129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написать функцию выводящую в диалоговом окне текст и переменную.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Например, “Привет, Алевтина”.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Где имя “Алевтина” это внешняя переменная.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8" name="Google Shape;518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2520000"/>
            <a:ext cx="3852001" cy="11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2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5.</a:t>
            </a:r>
            <a:endParaRPr/>
          </a:p>
        </p:txBody>
      </p:sp>
      <p:sp>
        <p:nvSpPr>
          <p:cNvPr id="524" name="Google Shape;524;p72"/>
          <p:cNvSpPr txBox="1"/>
          <p:nvPr>
            <p:ph idx="1" type="subTitle"/>
          </p:nvPr>
        </p:nvSpPr>
        <p:spPr>
          <a:xfrm>
            <a:off x="536400" y="1260000"/>
            <a:ext cx="31056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написать функцию выводящую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 диалоговом окне текст и переменную.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Например, “Привет, Алевтина”.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Где имя “Алевтина” это внешняя переменная.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Пример, на вашем экране ➜</a:t>
            </a:r>
            <a:endParaRPr b="1"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7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526" name="Google Shape;52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8975" y="720000"/>
            <a:ext cx="4925030" cy="375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6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Ваши вопросы?</a:t>
            </a:r>
            <a:endParaRPr/>
          </a:p>
        </p:txBody>
      </p:sp>
      <p:sp>
        <p:nvSpPr>
          <p:cNvPr id="314" name="Google Shape;314;p46"/>
          <p:cNvSpPr txBox="1"/>
          <p:nvPr>
            <p:ph idx="1" type="subTitle"/>
          </p:nvPr>
        </p:nvSpPr>
        <p:spPr>
          <a:xfrm>
            <a:off x="540000" y="3633900"/>
            <a:ext cx="8064000" cy="369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Разберемся с домашним заданием</a:t>
            </a:r>
            <a:endParaRPr/>
          </a:p>
        </p:txBody>
      </p:sp>
      <p:sp>
        <p:nvSpPr>
          <p:cNvPr id="315" name="Google Shape;315;p46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Ваши вопросы?</a:t>
            </a:r>
            <a:endParaRPr/>
          </a:p>
        </p:txBody>
      </p:sp>
      <p:sp>
        <p:nvSpPr>
          <p:cNvPr id="532" name="Google Shape;532;p73"/>
          <p:cNvSpPr txBox="1"/>
          <p:nvPr>
            <p:ph idx="1" type="subTitle"/>
          </p:nvPr>
        </p:nvSpPr>
        <p:spPr>
          <a:xfrm>
            <a:off x="540000" y="3633900"/>
            <a:ext cx="8064000" cy="369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Подведем итоги</a:t>
            </a:r>
            <a:endParaRPr/>
          </a:p>
        </p:txBody>
      </p:sp>
      <p:sp>
        <p:nvSpPr>
          <p:cNvPr id="533" name="Google Shape;533;p73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7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IBM Plex Sans"/>
                <a:ea typeface="IBM Plex Sans"/>
                <a:cs typeface="IBM Plex Sans"/>
                <a:sym typeface="IBM Plex Sans"/>
              </a:rPr>
              <a:t>Домашнее задание</a:t>
            </a:r>
            <a:endParaRPr/>
          </a:p>
        </p:txBody>
      </p:sp>
      <p:sp>
        <p:nvSpPr>
          <p:cNvPr id="539" name="Google Shape;539;p74"/>
          <p:cNvSpPr txBox="1"/>
          <p:nvPr>
            <p:ph idx="1" type="subTitle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75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Домашнее задание</a:t>
            </a:r>
            <a:endParaRPr/>
          </a:p>
        </p:txBody>
      </p:sp>
      <p:sp>
        <p:nvSpPr>
          <p:cNvPr id="545" name="Google Shape;545;p75"/>
          <p:cNvSpPr txBox="1"/>
          <p:nvPr>
            <p:ph idx="1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Задача: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создать страницу, которая спрашивает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имя у пользователя </a:t>
            </a:r>
            <a:b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 выводит его с помощью функции.</a:t>
            </a:r>
            <a:endParaRPr/>
          </a:p>
        </p:txBody>
      </p:sp>
      <p:pic>
        <p:nvPicPr>
          <p:cNvPr id="546" name="Google Shape;546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996400" y="2880000"/>
            <a:ext cx="1435603" cy="1799999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75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6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Домашнее задание, пример</a:t>
            </a:r>
            <a:endParaRPr/>
          </a:p>
        </p:txBody>
      </p:sp>
      <p:sp>
        <p:nvSpPr>
          <p:cNvPr id="553" name="Google Shape;553;p76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554" name="Google Shape;554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996400" y="2880000"/>
            <a:ext cx="1435603" cy="179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1240550"/>
            <a:ext cx="4400550" cy="178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9050" y="3113250"/>
            <a:ext cx="4362450" cy="13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IBM Plex Sans"/>
                <a:ea typeface="IBM Plex Sans"/>
                <a:cs typeface="IBM Plex Sans"/>
                <a:sym typeface="IBM Plex Sans"/>
              </a:rPr>
              <a:t>Викторина</a:t>
            </a:r>
            <a:endParaRPr/>
          </a:p>
        </p:txBody>
      </p:sp>
      <p:sp>
        <p:nvSpPr>
          <p:cNvPr id="321" name="Google Shape;321;p47"/>
          <p:cNvSpPr txBox="1"/>
          <p:nvPr>
            <p:ph idx="1" type="subTitle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Минутка самопроверки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 txBox="1"/>
          <p:nvPr>
            <p:ph idx="1" type="subTitle"/>
          </p:nvPr>
        </p:nvSpPr>
        <p:spPr>
          <a:xfrm>
            <a:off x="540000" y="2520000"/>
            <a:ext cx="8064000" cy="19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Да, все нормально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Нет, папка должна называться scripts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Да, это абсолютная адресация, название папки не имеет значение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27" name="Google Shape;327;p48"/>
          <p:cNvSpPr txBox="1"/>
          <p:nvPr>
            <p:ph type="title"/>
          </p:nvPr>
        </p:nvSpPr>
        <p:spPr>
          <a:xfrm>
            <a:off x="540000" y="720000"/>
            <a:ext cx="80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Если файл script.js разместить в папке script и обратиться к нему, используя следующий синтаксис, будет ли он работать?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28" name="Google Shape;328;p4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329" name="Google Shape;32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000" y="1425937"/>
            <a:ext cx="8064000" cy="748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9"/>
          <p:cNvSpPr txBox="1"/>
          <p:nvPr>
            <p:ph idx="1" type="subTitle"/>
          </p:nvPr>
        </p:nvSpPr>
        <p:spPr>
          <a:xfrm>
            <a:off x="540000" y="2520000"/>
            <a:ext cx="8064000" cy="19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Да, все нормально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accent3"/>
                </a:highlight>
              </a:rPr>
              <a:t>Нет, папка должна называться scriptS</a:t>
            </a:r>
            <a:endParaRPr>
              <a:solidFill>
                <a:schemeClr val="dk1"/>
              </a:solidFill>
              <a:highlight>
                <a:schemeClr val="accent3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Да, это абсолютная адресация, название папки не имеет значение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35" name="Google Shape;335;p49"/>
          <p:cNvSpPr txBox="1"/>
          <p:nvPr>
            <p:ph type="title"/>
          </p:nvPr>
        </p:nvSpPr>
        <p:spPr>
          <a:xfrm>
            <a:off x="540000" y="720000"/>
            <a:ext cx="80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Если файл script.js разместить в папке script и обратиться к нему, используя следующий синтаксис, будет ли он работать?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36" name="Google Shape;336;p49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  <p:pic>
        <p:nvPicPr>
          <p:cNvPr id="337" name="Google Shape;33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000" y="1425937"/>
            <a:ext cx="8064000" cy="748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0"/>
          <p:cNvSpPr txBox="1"/>
          <p:nvPr>
            <p:ph idx="1" type="subTitle"/>
          </p:nvPr>
        </p:nvSpPr>
        <p:spPr>
          <a:xfrm>
            <a:off x="540000" y="1440000"/>
            <a:ext cx="8064000" cy="30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</a:rPr>
              <a:t>Да, есть</a:t>
            </a:r>
            <a:endParaRPr>
              <a:solidFill>
                <a:schemeClr val="dk1"/>
              </a:solidFill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Нет, есть только символьный тип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Нет, есть целочисленный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43" name="Google Shape;343;p50"/>
          <p:cNvSpPr txBox="1"/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Есть ли в JS строчный тип данных?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44" name="Google Shape;344;p50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1"/>
          <p:cNvSpPr txBox="1"/>
          <p:nvPr>
            <p:ph idx="1" type="subTitle"/>
          </p:nvPr>
        </p:nvSpPr>
        <p:spPr>
          <a:xfrm>
            <a:off x="540000" y="1440000"/>
            <a:ext cx="8064000" cy="30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accent3"/>
                </a:highlight>
              </a:rPr>
              <a:t>Да, есть</a:t>
            </a:r>
            <a:endParaRPr>
              <a:solidFill>
                <a:schemeClr val="dk1"/>
              </a:solidFill>
              <a:highlight>
                <a:schemeClr val="accent3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Нет, есть только символьный тип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  <a:highlight>
                  <a:schemeClr val="lt1"/>
                </a:highlight>
              </a:rPr>
              <a:t>Нет, есть целочисленный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50" name="Google Shape;350;p51"/>
          <p:cNvSpPr txBox="1"/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Есть ли в JS строчный тип данных?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51" name="Google Shape;351;p51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2"/>
          <p:cNvSpPr txBox="1"/>
          <p:nvPr>
            <p:ph idx="1" type="subTitle"/>
          </p:nvPr>
        </p:nvSpPr>
        <p:spPr>
          <a:xfrm>
            <a:off x="540000" y="1800000"/>
            <a:ext cx="8064000" cy="270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</a:rPr>
              <a:t>Да</a:t>
            </a:r>
            <a:endParaRPr>
              <a:solidFill>
                <a:schemeClr val="dk1"/>
              </a:solidFill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</a:rPr>
              <a:t>Нет, это делает confirm</a:t>
            </a:r>
            <a:endParaRPr>
              <a:solidFill>
                <a:schemeClr val="dk1"/>
              </a:solidFill>
            </a:endParaRPr>
          </a:p>
          <a:p>
            <a:pPr indent="-319299" lvl="0" marL="374399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BM Plex Sans"/>
              <a:buAutoNum type="arabicPeriod"/>
            </a:pPr>
            <a:r>
              <a:rPr lang="ru">
                <a:solidFill>
                  <a:schemeClr val="dk1"/>
                </a:solidFill>
              </a:rPr>
              <a:t>Нет, это делает alert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57" name="Google Shape;357;p52"/>
          <p:cNvSpPr txBox="1"/>
          <p:nvPr>
            <p:ph type="title"/>
          </p:nvPr>
        </p:nvSpPr>
        <p:spPr>
          <a:xfrm>
            <a:off x="540000" y="720000"/>
            <a:ext cx="80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Функция prompt отображает модальное окно с текстом вопроса question и двумя кнопками: OK и Отмена?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58" name="Google Shape;358;p52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Семинар 3. Основы JavaScript для начинающих разработчиков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